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notesSlides/notesSlide17.xml" ContentType="application/vnd.openxmlformats-officedocument.presentationml.notesSlide+xml"/>
  <Override PartName="/ppt/tags/tag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5"/>
  </p:sldMasterIdLst>
  <p:notesMasterIdLst>
    <p:notesMasterId r:id="rId57"/>
  </p:notesMasterIdLst>
  <p:handoutMasterIdLst>
    <p:handoutMasterId r:id="rId58"/>
  </p:handoutMasterIdLst>
  <p:sldIdLst>
    <p:sldId id="263" r:id="rId6"/>
    <p:sldId id="270" r:id="rId7"/>
    <p:sldId id="273" r:id="rId8"/>
    <p:sldId id="268" r:id="rId9"/>
    <p:sldId id="532" r:id="rId10"/>
    <p:sldId id="526" r:id="rId11"/>
    <p:sldId id="534" r:id="rId12"/>
    <p:sldId id="538" r:id="rId13"/>
    <p:sldId id="441" r:id="rId14"/>
    <p:sldId id="491" r:id="rId15"/>
    <p:sldId id="492" r:id="rId16"/>
    <p:sldId id="535" r:id="rId17"/>
    <p:sldId id="485" r:id="rId18"/>
    <p:sldId id="494" r:id="rId19"/>
    <p:sldId id="493" r:id="rId20"/>
    <p:sldId id="495" r:id="rId21"/>
    <p:sldId id="445" r:id="rId22"/>
    <p:sldId id="501" r:id="rId23"/>
    <p:sldId id="513" r:id="rId24"/>
    <p:sldId id="497" r:id="rId25"/>
    <p:sldId id="496" r:id="rId26"/>
    <p:sldId id="498" r:id="rId27"/>
    <p:sldId id="499" r:id="rId28"/>
    <p:sldId id="500" r:id="rId29"/>
    <p:sldId id="502" r:id="rId30"/>
    <p:sldId id="504" r:id="rId31"/>
    <p:sldId id="506" r:id="rId32"/>
    <p:sldId id="444" r:id="rId33"/>
    <p:sldId id="476" r:id="rId34"/>
    <p:sldId id="486" r:id="rId35"/>
    <p:sldId id="490" r:id="rId36"/>
    <p:sldId id="447" r:id="rId37"/>
    <p:sldId id="520" r:id="rId38"/>
    <p:sldId id="508" r:id="rId39"/>
    <p:sldId id="529" r:id="rId40"/>
    <p:sldId id="519" r:id="rId41"/>
    <p:sldId id="522" r:id="rId42"/>
    <p:sldId id="524" r:id="rId43"/>
    <p:sldId id="525" r:id="rId44"/>
    <p:sldId id="489" r:id="rId45"/>
    <p:sldId id="488" r:id="rId46"/>
    <p:sldId id="528" r:id="rId47"/>
    <p:sldId id="537" r:id="rId48"/>
    <p:sldId id="515" r:id="rId49"/>
    <p:sldId id="516" r:id="rId50"/>
    <p:sldId id="533" r:id="rId51"/>
    <p:sldId id="517" r:id="rId52"/>
    <p:sldId id="518" r:id="rId53"/>
    <p:sldId id="530" r:id="rId54"/>
    <p:sldId id="531" r:id="rId55"/>
    <p:sldId id="264" r:id="rId56"/>
  </p:sldIdLst>
  <p:sldSz cx="12192000" cy="6858000"/>
  <p:notesSz cx="6858000" cy="9144000"/>
  <p:embeddedFontLst>
    <p:embeddedFont>
      <p:font typeface="Open Sans Light" panose="020B0604020202020204" charset="0"/>
      <p:regular r:id="rId59"/>
      <p:italic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4141"/>
    <a:srgbClr val="D84D49"/>
    <a:srgbClr val="F1E03F"/>
    <a:srgbClr val="E8D148"/>
    <a:srgbClr val="F4EA28"/>
    <a:srgbClr val="F3F3F3"/>
    <a:srgbClr val="FFA3A3"/>
    <a:srgbClr val="CC4542"/>
    <a:srgbClr val="3399FF"/>
    <a:srgbClr val="A9AA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7" autoAdjust="0"/>
    <p:restoredTop sz="71263" autoAdjust="0"/>
  </p:normalViewPr>
  <p:slideViewPr>
    <p:cSldViewPr snapToGrid="0">
      <p:cViewPr varScale="1">
        <p:scale>
          <a:sx n="62" d="100"/>
          <a:sy n="62" d="100"/>
        </p:scale>
        <p:origin x="703" y="1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font" Target="fonts/font5.fntdata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handoutMaster" Target="handoutMasters/handoutMaster1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3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2.fntdata"/><Relationship Id="rId65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6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1.fntdata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2/12/2015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add on slide title 1.2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Not an issue as ships with angular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9626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This</a:t>
            </a:r>
            <a:r>
              <a:rPr lang="en-AU" baseline="0" dirty="0" smtClean="0"/>
              <a:t> is my goal for this presentation which Adam thinks is a very ambitious goal</a:t>
            </a:r>
          </a:p>
          <a:p>
            <a:r>
              <a:rPr lang="en-AU" baseline="0" dirty="0" smtClean="0"/>
              <a:t>I hear product owners we build software for say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1188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This</a:t>
            </a:r>
            <a:r>
              <a:rPr lang="en-AU" baseline="0" dirty="0" smtClean="0"/>
              <a:t> is my goal for this presentation which Adam thinks is a very ambitious goal</a:t>
            </a:r>
          </a:p>
          <a:p>
            <a:r>
              <a:rPr lang="en-AU" baseline="0" dirty="0" smtClean="0"/>
              <a:t>I hear product owners we build software for say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439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 1 there's no way to load them asynchronously, without hacky solutions.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Angular2 uses the ES6 modules.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allows creating bundles with the modules, which are required during the initial page load and loading all others on demand, asynchronously.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awesome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 up room for using tools like JSPM and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WebPack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manage our build process in more sophisticated and simpler ways.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58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This</a:t>
            </a:r>
            <a:r>
              <a:rPr lang="en-AU" baseline="0" dirty="0" smtClean="0"/>
              <a:t> is what </a:t>
            </a:r>
            <a:r>
              <a:rPr lang="en-AU" baseline="0" dirty="0" err="1" smtClean="0"/>
              <a:t>jafar</a:t>
            </a:r>
            <a:r>
              <a:rPr lang="en-AU" baseline="0" dirty="0" smtClean="0"/>
              <a:t> Hussain from </a:t>
            </a:r>
            <a:r>
              <a:rPr lang="en-AU" baseline="0" dirty="0" err="1" smtClean="0"/>
              <a:t>netflix</a:t>
            </a:r>
            <a:r>
              <a:rPr lang="en-AU" baseline="0" dirty="0" smtClean="0"/>
              <a:t> says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3534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1947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1242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 1 there's no way to load them asynchronously, without hacky solutions.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Angular2 uses the ES6 modules.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allows creating bundles with the modules, which are required during the initial page load and loading all others on demand, asynchronously.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awesome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 up room for using tools like JSPM and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WebPack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manage our build process in more sophisticated and simpler ways.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754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 1 there's no way to load them asynchronously, without hacky solutions.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Angular2 uses the ES6 modules.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allows creating bundles with the modules, which are required during the initial page load and loading all others on demand, asynchronously.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awesome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 up room for using tools like JSPM and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WebPack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manage our build process in more sophisticated and simpler ways.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900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8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 wish I had been given this talk </a:t>
            </a:r>
          </a:p>
          <a:p>
            <a:r>
              <a:rPr lang="en-AU" baseline="0" dirty="0" smtClean="0"/>
              <a:t>	</a:t>
            </a:r>
          </a:p>
          <a:p>
            <a:endParaRPr lang="en-AU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847876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Spend the most of my time building ng</a:t>
            </a:r>
            <a:r>
              <a:rPr lang="en-AU" baseline="0" dirty="0" smtClean="0"/>
              <a:t> and </a:t>
            </a:r>
            <a:r>
              <a:rPr lang="en-AU" baseline="0" dirty="0" err="1" smtClean="0"/>
              <a:t>ts</a:t>
            </a:r>
            <a:endParaRPr lang="en-AU" dirty="0" smtClean="0"/>
          </a:p>
          <a:p>
            <a:r>
              <a:rPr lang="en-AU" dirty="0" smtClean="0"/>
              <a:t>This</a:t>
            </a:r>
            <a:r>
              <a:rPr lang="en-AU" baseline="0" dirty="0" smtClean="0"/>
              <a:t> is actually me in Jervis Bay south of Sydney</a:t>
            </a:r>
            <a:endParaRPr lang="en-AU" dirty="0" smtClean="0"/>
          </a:p>
          <a:p>
            <a:r>
              <a:rPr lang="en-AU" dirty="0" smtClean="0"/>
              <a:t>Follow me on twitter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9442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Approx. 45min for</a:t>
            </a:r>
            <a:r>
              <a:rPr lang="en-AU" baseline="0" dirty="0" smtClean="0"/>
              <a:t> the 10 </a:t>
            </a:r>
            <a:r>
              <a:rPr lang="en-AU" baseline="0" dirty="0" err="1" smtClean="0"/>
              <a:t>qu</a:t>
            </a:r>
            <a:r>
              <a:rPr lang="en-AU" baseline="0" dirty="0" smtClean="0"/>
              <a:t> and the Q&amp;A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7647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Who is a gun?</a:t>
            </a:r>
          </a:p>
          <a:p>
            <a:r>
              <a:rPr lang="en-AU" dirty="0" smtClean="0"/>
              <a:t>Who</a:t>
            </a:r>
            <a:r>
              <a:rPr lang="en-AU" baseline="0" dirty="0" smtClean="0"/>
              <a:t> is new to observables and Angular 2 will be their first </a:t>
            </a:r>
            <a:r>
              <a:rPr lang="en-AU" baseline="0" dirty="0" err="1" smtClean="0"/>
              <a:t>rxjs</a:t>
            </a:r>
            <a:endParaRPr lang="en-AU" baseline="0" dirty="0" smtClean="0"/>
          </a:p>
          <a:p>
            <a:r>
              <a:rPr lang="en-AU" baseline="0" dirty="0" smtClean="0"/>
              <a:t>This is an intro to it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80409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Who is a gun?</a:t>
            </a:r>
          </a:p>
          <a:p>
            <a:r>
              <a:rPr lang="en-AU" dirty="0" smtClean="0"/>
              <a:t>Who</a:t>
            </a:r>
            <a:r>
              <a:rPr lang="en-AU" baseline="0" dirty="0" smtClean="0"/>
              <a:t> is new to observables and Angular 2 will be their first </a:t>
            </a:r>
            <a:r>
              <a:rPr lang="en-AU" baseline="0" dirty="0" err="1" smtClean="0"/>
              <a:t>rxjs</a:t>
            </a:r>
            <a:endParaRPr lang="en-AU" baseline="0" dirty="0" smtClean="0"/>
          </a:p>
          <a:p>
            <a:r>
              <a:rPr lang="en-AU" baseline="0" dirty="0" smtClean="0"/>
              <a:t>This is an intro to it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5230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Who is a gun?</a:t>
            </a:r>
          </a:p>
          <a:p>
            <a:r>
              <a:rPr lang="en-AU" dirty="0" smtClean="0"/>
              <a:t>Who</a:t>
            </a:r>
            <a:r>
              <a:rPr lang="en-AU" baseline="0" dirty="0" smtClean="0"/>
              <a:t> is new to observables and Angular 2 will be their first </a:t>
            </a:r>
            <a:r>
              <a:rPr lang="en-AU" baseline="0" dirty="0" err="1" smtClean="0"/>
              <a:t>rxjs</a:t>
            </a:r>
            <a:endParaRPr lang="en-AU" baseline="0" dirty="0" smtClean="0"/>
          </a:p>
          <a:p>
            <a:r>
              <a:rPr lang="en-AU" baseline="0" dirty="0" smtClean="0"/>
              <a:t>This is an intro to it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9068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 1 there's no way to load them asynchronously, without hacky solutions.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Angular2 uses the ES6 modules.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allows creating bundles with the modules, which are required during the initial page load and loading all others on demand, asynchronously.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awesome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 up room for using tools like JSPM and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WebPack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manage our build process in more sophisticated and simpler ways.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858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 1 there's no way to load them asynchronously, without hacky solutions.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Angular2 uses the ES6 modules.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allows creating bundles with the modules, which are required during the initial page load and loading all others on demand, asynchronously.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awesome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 up room for using tools like JSPM and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WebPack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manage our build process in more sophisticated and simpler ways.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39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AU" baseline="0" dirty="0" smtClean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Join the Conversation #Angular2 @</a:t>
            </a:r>
            <a:r>
              <a:rPr lang="en-AU" dirty="0" err="1" smtClean="0"/>
              <a:t>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 smtClean="0"/>
              <a:t>Speaker,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DevSuperPowersIP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 </a:t>
            </a:r>
            <a:r>
              <a:rPr lang="en-AU" dirty="0" err="1" smtClean="0"/>
              <a:t>AdamCogan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 smtClean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 smtClean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DevSuperPowersIP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#DevSuperPowersLive @DuncHunter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#Angular2 @</a:t>
            </a:r>
            <a:r>
              <a:rPr lang="en-AU" dirty="0" err="1" smtClean="0"/>
              <a:t>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DevSuperPowersLive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dirty="0" smtClean="0"/>
              <a:t>Join the Conversation #Angular2 @</a:t>
            </a:r>
            <a:r>
              <a:rPr lang="en-AU" dirty="0" err="1" smtClean="0"/>
              <a:t>DuncHunter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DevSuperPowersIP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lack_lines_v03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50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8"/>
            <a:ext cx="6923965" cy="552972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AU" baseline="0" dirty="0" smtClean="0"/>
              <a:t>Title with Video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Join the Conversation #DevSuperPowersLive @DuncHunter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Credentials, qualifications, </a:t>
            </a:r>
            <a:r>
              <a:rPr lang="en-US" dirty="0" err="1" smtClean="0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 smtClean="0"/>
              <a:t>Join the Conversation #DevSuperPowersLive @DuncHunter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AU" smtClean="0"/>
              <a:t>Join the Conversation #DevSuperPowersLive @DuncHunter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#3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#6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 smtClean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Join the Conversation #Angular2 @</a:t>
            </a:r>
            <a:r>
              <a:rPr lang="en-AU" dirty="0" err="1" smtClean="0"/>
              <a:t>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80" r:id="rId6"/>
    <p:sldLayoutId id="2147483672" r:id="rId7"/>
    <p:sldLayoutId id="2147483682" r:id="rId8"/>
    <p:sldLayoutId id="2147483673" r:id="rId9"/>
    <p:sldLayoutId id="2147483667" r:id="rId10"/>
    <p:sldLayoutId id="2147483669" r:id="rId11"/>
    <p:sldLayoutId id="2147483674" r:id="rId12"/>
    <p:sldLayoutId id="2147483676" r:id="rId13"/>
    <p:sldLayoutId id="2147483675" r:id="rId14"/>
    <p:sldLayoutId id="2147483699" r:id="rId15"/>
    <p:sldLayoutId id="2147483701" r:id="rId16"/>
    <p:sldLayoutId id="214748370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tv.ssw.com/devsuperpower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jsbin.com/fibewa/5/edit?js,consol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sfiddle.net/staltz/4gGgs/27/" TargetMode="External"/><Relationship Id="rId4" Type="http://schemas.openxmlformats.org/officeDocument/2006/relationships/hyperlink" Target="https://jsbin.com/gotose/1/edit?js,console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Reactive-Extensions/RxJS/blob/master/doc/gettingstarted/which-instance.md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OOT7BArVHQ" TargetMode="External"/><Relationship Id="rId2" Type="http://schemas.openxmlformats.org/officeDocument/2006/relationships/hyperlink" Target="https://egghead.io/technologies/r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SWConsulting/musicstore-ui-angular2-dotnet" TargetMode="External"/><Relationship Id="rId5" Type="http://schemas.openxmlformats.org/officeDocument/2006/relationships/hyperlink" Target="https://gist.github.com/staltz/868e7e9bc2a7b8c1f754" TargetMode="External"/><Relationship Id="rId4" Type="http://schemas.openxmlformats.org/officeDocument/2006/relationships/hyperlink" Target="https://www.youtube.com/watch?v=bVI5gGTEQ_U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 smtClean="0"/>
          </a:p>
          <a:p>
            <a:pPr algn="ctr"/>
            <a:r>
              <a:rPr lang="en-AU" sz="2400" dirty="0" smtClean="0"/>
              <a:t>Enterprise Software Development</a:t>
            </a:r>
            <a:endParaRPr lang="en-AU" sz="1800" dirty="0"/>
          </a:p>
          <a:p>
            <a:pPr algn="ctr"/>
            <a:endParaRPr lang="en-AU" sz="1800" dirty="0" smtClean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65" y="2143040"/>
            <a:ext cx="3415748" cy="181888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dirty="0"/>
              <a:t>Join the Conversation #Angular2 @</a:t>
            </a:r>
            <a:r>
              <a:rPr lang="en-AU" dirty="0" err="1"/>
              <a:t>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2905573"/>
          </a:xfrm>
        </p:spPr>
        <p:txBody>
          <a:bodyPr/>
          <a:lstStyle/>
          <a:p>
            <a:r>
              <a:rPr lang="en-AU" dirty="0" smtClean="0"/>
              <a:t>Observables are like a promise except they can take many values over time.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231" y="3491311"/>
            <a:ext cx="6681590" cy="227929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830595" y="3836774"/>
            <a:ext cx="1563129" cy="945292"/>
          </a:xfrm>
          <a:prstGeom prst="ellipse">
            <a:avLst/>
          </a:prstGeom>
          <a:noFill/>
          <a:ln w="28575" cap="flat" cmpd="sng" algn="ctr">
            <a:solidFill>
              <a:srgbClr val="CC414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32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2374232"/>
          </a:xfrm>
        </p:spPr>
        <p:txBody>
          <a:bodyPr/>
          <a:lstStyle/>
          <a:p>
            <a:r>
              <a:rPr lang="en-AU" dirty="0" smtClean="0"/>
              <a:t>Just like .</a:t>
            </a:r>
            <a:r>
              <a:rPr lang="en-AU" b="1" dirty="0" smtClean="0"/>
              <a:t>then()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smtClean="0"/>
              <a:t>You can call </a:t>
            </a:r>
            <a:r>
              <a:rPr lang="en-AU" b="1" dirty="0" smtClean="0"/>
              <a:t>.subscribe()</a:t>
            </a:r>
            <a:r>
              <a:rPr lang="en-AU" dirty="0" smtClean="0"/>
              <a:t> 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6603" t="-1290" r="19059" b="1290"/>
          <a:stretch/>
        </p:blipFill>
        <p:spPr>
          <a:xfrm>
            <a:off x="2006788" y="3134862"/>
            <a:ext cx="7384348" cy="229593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756454" y="3447536"/>
            <a:ext cx="2063578" cy="945292"/>
          </a:xfrm>
          <a:prstGeom prst="ellipse">
            <a:avLst/>
          </a:prstGeom>
          <a:noFill/>
          <a:ln w="28575" cap="flat" cmpd="sng" algn="ctr">
            <a:solidFill>
              <a:srgbClr val="CC414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315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003" y="2534645"/>
            <a:ext cx="9787736" cy="2679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2374232"/>
          </a:xfrm>
        </p:spPr>
        <p:txBody>
          <a:bodyPr/>
          <a:lstStyle/>
          <a:p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You can call perform operations on the values returned from </a:t>
            </a:r>
            <a:r>
              <a:rPr lang="en-AU" b="1" dirty="0" smtClean="0"/>
              <a:t>.subscribe()</a:t>
            </a:r>
            <a:r>
              <a:rPr lang="en-AU" dirty="0" smtClean="0"/>
              <a:t> </a:t>
            </a:r>
            <a:br>
              <a:rPr lang="en-AU" dirty="0" smtClean="0"/>
            </a:br>
            <a:endParaRPr lang="en-AU" dirty="0"/>
          </a:p>
        </p:txBody>
      </p:sp>
      <p:sp>
        <p:nvSpPr>
          <p:cNvPr id="4" name="Oval 3"/>
          <p:cNvSpPr/>
          <p:nvPr/>
        </p:nvSpPr>
        <p:spPr>
          <a:xfrm>
            <a:off x="2786448" y="3132439"/>
            <a:ext cx="2063578" cy="945292"/>
          </a:xfrm>
          <a:prstGeom prst="ellipse">
            <a:avLst/>
          </a:prstGeom>
          <a:noFill/>
          <a:ln w="28575" cap="flat" cmpd="sng" algn="ctr">
            <a:solidFill>
              <a:srgbClr val="CC414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820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94825" y="-1794455"/>
            <a:ext cx="12323267" cy="6222332"/>
          </a:xfrm>
        </p:spPr>
        <p:txBody>
          <a:bodyPr>
            <a:normAutofit/>
          </a:bodyPr>
          <a:lstStyle/>
          <a:p>
            <a:r>
              <a:rPr lang="en-AU" sz="4800" dirty="0" smtClean="0"/>
              <a:t>Angular 2 will have observables </a:t>
            </a:r>
            <a:br>
              <a:rPr lang="en-AU" sz="4800" dirty="0" smtClean="0"/>
            </a:br>
            <a:r>
              <a:rPr lang="en-AU" sz="4800" dirty="0" smtClean="0"/>
              <a:t>using Rx.JS</a:t>
            </a:r>
            <a:endParaRPr lang="en-A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275907" y="3912781"/>
            <a:ext cx="45719" cy="45719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 rtlCol="0" anchor="ctr">
            <a:normAutofit fontScale="25000" lnSpcReduction="20000"/>
          </a:bodyPr>
          <a:lstStyle/>
          <a:p>
            <a:endParaRPr lang="en-AU" dirty="0" err="1" smtClean="0">
              <a:solidFill>
                <a:schemeClr val="bg1"/>
              </a:solidFill>
            </a:endParaRPr>
          </a:p>
        </p:txBody>
      </p:sp>
      <p:pic>
        <p:nvPicPr>
          <p:cNvPr id="6" name="Picture 2" descr="https://cdn.auth0.com/blog/auth-observables/rxjs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714" y="3257733"/>
            <a:ext cx="2340287" cy="234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ngular.io/resources/images/logos/standard/shield-lar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466" y="2916194"/>
            <a:ext cx="2870851" cy="31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74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1"/>
    </mc:Choice>
    <mc:Fallback xmlns="">
      <p:transition spd="slow" advTm="3462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#Angular2 @DuncHunter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21783"/>
          <a:stretch/>
        </p:blipFill>
        <p:spPr>
          <a:xfrm>
            <a:off x="16185" y="73035"/>
            <a:ext cx="12328949" cy="62845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8805" y="1689100"/>
            <a:ext cx="6320481" cy="2709905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AU" sz="4400" dirty="0" smtClean="0">
                <a:solidFill>
                  <a:schemeClr val="bg1"/>
                </a:solidFill>
              </a:rPr>
              <a:t>Reactive-Extensions Version 4 </a:t>
            </a:r>
            <a:endParaRPr lang="en-AU" sz="11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0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#Angular2 @DuncHunter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0397"/>
          <a:stretch/>
        </p:blipFill>
        <p:spPr>
          <a:xfrm>
            <a:off x="-1" y="59517"/>
            <a:ext cx="12440021" cy="610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98805" y="1689100"/>
            <a:ext cx="6320481" cy="2709905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 rtlCol="0" anchor="ctr">
            <a:normAutofit fontScale="92500"/>
          </a:bodyPr>
          <a:lstStyle/>
          <a:p>
            <a:pPr algn="ctr"/>
            <a:r>
              <a:rPr lang="en-AU" sz="6600" dirty="0" err="1" smtClean="0">
                <a:solidFill>
                  <a:schemeClr val="bg1"/>
                </a:solidFill>
              </a:rPr>
              <a:t>ReactiveX</a:t>
            </a:r>
            <a:r>
              <a:rPr lang="en-AU" sz="66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AU" sz="6600" dirty="0" smtClean="0">
                <a:solidFill>
                  <a:schemeClr val="bg1"/>
                </a:solidFill>
              </a:rPr>
              <a:t>version 5 (alpha)</a:t>
            </a:r>
            <a:endParaRPr lang="en-A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1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4857940"/>
          </a:xfrm>
        </p:spPr>
        <p:txBody>
          <a:bodyPr/>
          <a:lstStyle/>
          <a:p>
            <a:r>
              <a:rPr lang="en-AU" dirty="0" err="1" smtClean="0"/>
              <a:t>RxJS</a:t>
            </a:r>
            <a:r>
              <a:rPr lang="en-AU" dirty="0" smtClean="0"/>
              <a:t> it </a:t>
            </a:r>
            <a:r>
              <a:rPr lang="en-AU" dirty="0"/>
              <a:t>is a different way of thinking about things and it will take time to adapt</a:t>
            </a:r>
          </a:p>
        </p:txBody>
      </p:sp>
    </p:spTree>
    <p:extLst>
      <p:ext uri="{BB962C8B-B14F-4D97-AF65-F5344CB8AC3E}">
        <p14:creationId xmlns:p14="http://schemas.microsoft.com/office/powerpoint/2010/main" val="415329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dirty="0"/>
              <a:t>Join the Conversation #Angular2 @</a:t>
            </a:r>
            <a:r>
              <a:rPr lang="en-AU" dirty="0" err="1"/>
              <a:t>DuncHunter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en-AU" sz="4000" dirty="0" smtClean="0"/>
          </a:p>
          <a:p>
            <a:endParaRPr lang="en-AU" sz="4000" dirty="0"/>
          </a:p>
          <a:p>
            <a:r>
              <a:rPr lang="en-AU" sz="4000" dirty="0" smtClean="0"/>
              <a:t>In Angular 1 we used lots of promises</a:t>
            </a:r>
          </a:p>
          <a:p>
            <a:r>
              <a:rPr lang="en-AU" sz="4000" dirty="0" smtClean="0"/>
              <a:t>In Angular 2 we will use lots of observables</a:t>
            </a:r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361054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52902" y="413657"/>
            <a:ext cx="10600898" cy="580616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</a:t>
            </a:r>
            <a:r>
              <a:rPr lang="en-US" dirty="0"/>
              <a:t>The Reactive Extensions for JavaScript (</a:t>
            </a:r>
            <a:r>
              <a:rPr lang="en-US" dirty="0" err="1"/>
              <a:t>RxJS</a:t>
            </a:r>
            <a:r>
              <a:rPr lang="en-US" dirty="0"/>
              <a:t>) is a set of libraries for composing asynchronous and event-based programs using observable sequences and fluent query operators that many of you already know by </a:t>
            </a:r>
            <a:r>
              <a:rPr lang="en-US" dirty="0" err="1"/>
              <a:t>Array#extras</a:t>
            </a:r>
            <a:r>
              <a:rPr lang="en-US" dirty="0"/>
              <a:t> in JavaScript. Using </a:t>
            </a:r>
            <a:r>
              <a:rPr lang="en-US" dirty="0" err="1"/>
              <a:t>RxJS</a:t>
            </a:r>
            <a:r>
              <a:rPr lang="en-US" dirty="0"/>
              <a:t>, developers represent asynchronous data streams with Observables, query asynchronous data streams using our many operators, and parameterize the concurrency in the asynchronous data streams using Schedulers. Simply put, </a:t>
            </a:r>
            <a:r>
              <a:rPr lang="en-US" dirty="0" err="1"/>
              <a:t>RxJS</a:t>
            </a:r>
            <a:r>
              <a:rPr lang="en-US" dirty="0"/>
              <a:t> = Observables + Operators + Schedulers."</a:t>
            </a:r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#Angular2 @</a:t>
            </a:r>
            <a:r>
              <a:rPr lang="en-AU" dirty="0" err="1"/>
              <a:t>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3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4774" y="368968"/>
            <a:ext cx="8303342" cy="942314"/>
          </a:xfrm>
        </p:spPr>
        <p:txBody>
          <a:bodyPr/>
          <a:lstStyle/>
          <a:p>
            <a:r>
              <a:rPr lang="en-AU" smtClean="0"/>
              <a:t>RxJS </a:t>
            </a:r>
            <a:r>
              <a:rPr lang="en-AU" dirty="0" smtClean="0"/>
              <a:t>you work with streams of data</a:t>
            </a:r>
            <a:endParaRPr lang="en-AU" dirty="0"/>
          </a:p>
        </p:txBody>
      </p:sp>
      <p:pic>
        <p:nvPicPr>
          <p:cNvPr id="2050" name="Picture 2" descr="https://camo.githubusercontent.com/36c0a9ffd8ed22236bd6237d44a1d3eecbaec336/687474703a2f2f692e696d6775722e636f6d2f634c344d4f7353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137" y="1311282"/>
            <a:ext cx="8905349" cy="453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31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3" b="8203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u="sng" dirty="0" smtClean="0">
                <a:solidFill>
                  <a:schemeClr val="bg1"/>
                </a:solidFill>
                <a:hlinkClick r:id="rId4"/>
              </a:rPr>
              <a:t>Dev Super Powers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Write sexier code with </a:t>
            </a:r>
            <a:r>
              <a:rPr lang="en-US" dirty="0" err="1" smtClean="0"/>
              <a:t>RxJS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Join the Conversation #</a:t>
            </a:r>
            <a:r>
              <a:rPr lang="en-US" dirty="0" smtClean="0">
                <a:solidFill>
                  <a:schemeClr val="bg1"/>
                </a:solidFill>
              </a:rPr>
              <a:t>Angular2 @</a:t>
            </a:r>
            <a:r>
              <a:rPr lang="en-US" dirty="0" err="1" smtClean="0">
                <a:solidFill>
                  <a:schemeClr val="bg1"/>
                </a:solidFill>
              </a:rPr>
              <a:t>DuncHunter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/>
              <a:t>Join the Conversation #Angular2 @</a:t>
            </a:r>
            <a:r>
              <a:rPr lang="en-AU" dirty="0" err="1"/>
              <a:t>DuncHunter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" y="1742587"/>
            <a:ext cx="12148752" cy="385574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064774" y="368968"/>
            <a:ext cx="8303342" cy="9423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AU" dirty="0" err="1" smtClean="0"/>
              <a:t>RxJS</a:t>
            </a:r>
            <a:r>
              <a:rPr lang="en-AU" dirty="0" smtClean="0"/>
              <a:t> operators are like </a:t>
            </a:r>
            <a:r>
              <a:rPr lang="en-AU" dirty="0" err="1" smtClean="0"/>
              <a:t>lodash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886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4774" y="368968"/>
            <a:ext cx="8303342" cy="6222332"/>
          </a:xfrm>
        </p:spPr>
        <p:txBody>
          <a:bodyPr/>
          <a:lstStyle/>
          <a:p>
            <a:r>
              <a:rPr lang="en-AU" i="1" dirty="0" smtClean="0"/>
              <a:t>“Observables are like </a:t>
            </a:r>
            <a:r>
              <a:rPr lang="en-AU" i="1" dirty="0" err="1" smtClean="0"/>
              <a:t>lodash</a:t>
            </a:r>
            <a:r>
              <a:rPr lang="en-AU" i="1" dirty="0" smtClean="0"/>
              <a:t> for </a:t>
            </a:r>
            <a:r>
              <a:rPr lang="en-AU" i="1" dirty="0" err="1" smtClean="0"/>
              <a:t>async</a:t>
            </a:r>
            <a:r>
              <a:rPr lang="en-AU" i="1" dirty="0" smtClean="0"/>
              <a:t>”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43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Without </a:t>
            </a:r>
            <a:r>
              <a:rPr lang="en-AU" dirty="0" err="1" smtClean="0"/>
              <a:t>lodash</a:t>
            </a:r>
            <a:r>
              <a:rPr lang="en-AU" dirty="0" smtClean="0"/>
              <a:t> I felt like….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#Angular2 @</a:t>
            </a:r>
            <a:r>
              <a:rPr lang="en-AU" dirty="0" err="1"/>
              <a:t>DuncHunter</a:t>
            </a:r>
            <a:endParaRPr lang="en-US" dirty="0"/>
          </a:p>
        </p:txBody>
      </p:sp>
      <p:pic>
        <p:nvPicPr>
          <p:cNvPr id="1030" name="Picture 6" descr="Mashable office monke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696" y="1825625"/>
            <a:ext cx="7808676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0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With </a:t>
            </a:r>
            <a:r>
              <a:rPr lang="en-AU" dirty="0" err="1" smtClean="0"/>
              <a:t>lodash</a:t>
            </a:r>
            <a:r>
              <a:rPr lang="en-AU" dirty="0" smtClean="0"/>
              <a:t> I felt like….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#Angular2 @</a:t>
            </a:r>
            <a:r>
              <a:rPr lang="en-AU" dirty="0" err="1"/>
              <a:t>DuncHunter</a:t>
            </a:r>
            <a:endParaRPr lang="en-US" dirty="0"/>
          </a:p>
        </p:txBody>
      </p:sp>
      <p:pic>
        <p:nvPicPr>
          <p:cNvPr id="1028" name="Picture 4" descr="goodfellas gun shooting shots tomm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001" y="1879600"/>
            <a:ext cx="53530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12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With </a:t>
            </a:r>
            <a:r>
              <a:rPr lang="en-AU" dirty="0" err="1" smtClean="0"/>
              <a:t>RxJS</a:t>
            </a:r>
            <a:r>
              <a:rPr lang="en-AU" dirty="0" smtClean="0"/>
              <a:t> I feel like….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#Angular2 @</a:t>
            </a:r>
            <a:r>
              <a:rPr lang="en-AU" dirty="0" err="1"/>
              <a:t>DuncHunter</a:t>
            </a:r>
            <a:endParaRPr lang="en-US" dirty="0"/>
          </a:p>
        </p:txBody>
      </p:sp>
      <p:pic>
        <p:nvPicPr>
          <p:cNvPr id="1026" name="Picture 2" descr="http://media1.giphy.com/media/3dJ09sFeN0IjC/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926" y="1825625"/>
            <a:ext cx="6074480" cy="433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7380"/>
            <a:ext cx="10686197" cy="1121609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And sometimes with </a:t>
            </a:r>
            <a:r>
              <a:rPr lang="en-AU" dirty="0" err="1" smtClean="0"/>
              <a:t>RxJS</a:t>
            </a:r>
            <a:r>
              <a:rPr lang="en-AU" dirty="0" smtClean="0"/>
              <a:t> I feel like this…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#Angular2 @</a:t>
            </a:r>
            <a:r>
              <a:rPr lang="en-AU" dirty="0" err="1"/>
              <a:t>DuncHunter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893" y="1689100"/>
            <a:ext cx="5278785" cy="461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0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Why not promises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Angular2 </a:t>
            </a:r>
            <a:r>
              <a:rPr lang="en-US" b="1" dirty="0" smtClean="0"/>
              <a:t>Http module</a:t>
            </a:r>
            <a:r>
              <a:rPr lang="en-US" dirty="0" smtClean="0"/>
              <a:t> </a:t>
            </a:r>
            <a:r>
              <a:rPr lang="en-US" dirty="0"/>
              <a:t>doesn't just return </a:t>
            </a:r>
            <a:r>
              <a:rPr lang="en-US" dirty="0" smtClean="0"/>
              <a:t>promises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 We </a:t>
            </a:r>
            <a:r>
              <a:rPr lang="en-US" dirty="0"/>
              <a:t>can do much more with </a:t>
            </a:r>
            <a:r>
              <a:rPr lang="en-US" dirty="0" smtClean="0"/>
              <a:t>observables 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 We </a:t>
            </a:r>
            <a:r>
              <a:rPr lang="en-AU" dirty="0"/>
              <a:t>avoid call back hell</a:t>
            </a:r>
          </a:p>
          <a:p>
            <a:endParaRPr lang="en-AU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#Angular2 @</a:t>
            </a:r>
            <a:r>
              <a:rPr lang="en-AU" dirty="0" err="1"/>
              <a:t>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1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Why observables not promises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 smtClean="0"/>
              <a:t>Observables are lazy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 smtClean="0"/>
              <a:t>Observables can be cancelled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 smtClean="0"/>
              <a:t>Observables declare all logic at start up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 smtClean="0"/>
              <a:t>Observables can happen over time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#Angular2 @</a:t>
            </a:r>
            <a:r>
              <a:rPr lang="en-AU" dirty="0" err="1"/>
              <a:t>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52901" y="3719986"/>
            <a:ext cx="10961303" cy="26363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752902" y="2007974"/>
            <a:ext cx="10899520" cy="15754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.subscribe()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dirty="0" err="1" smtClean="0"/>
              <a:t>http.get</a:t>
            </a:r>
            <a:r>
              <a:rPr lang="en-AU" dirty="0" smtClean="0"/>
              <a:t>(‘</a:t>
            </a:r>
            <a:r>
              <a:rPr lang="en-AU" dirty="0" err="1" smtClean="0"/>
              <a:t>api</a:t>
            </a:r>
            <a:r>
              <a:rPr lang="en-AU" dirty="0" smtClean="0"/>
              <a:t>/albums’).then… </a:t>
            </a:r>
          </a:p>
          <a:p>
            <a:r>
              <a:rPr lang="en-AU" dirty="0" smtClean="0"/>
              <a:t>x().then(</a:t>
            </a:r>
            <a:r>
              <a:rPr lang="en-AU" dirty="0" err="1" smtClean="0"/>
              <a:t>valueFn</a:t>
            </a:r>
            <a:r>
              <a:rPr lang="en-AU" dirty="0" smtClean="0"/>
              <a:t>, </a:t>
            </a:r>
            <a:r>
              <a:rPr lang="en-AU" dirty="0" err="1" smtClean="0"/>
              <a:t>errorFn</a:t>
            </a:r>
            <a:r>
              <a:rPr lang="en-AU" dirty="0" smtClean="0"/>
              <a:t>);</a:t>
            </a:r>
          </a:p>
          <a:p>
            <a:r>
              <a:rPr lang="en-AU" dirty="0" smtClean="0"/>
              <a:t>x().subscribe(</a:t>
            </a:r>
            <a:r>
              <a:rPr lang="en-AU" dirty="0" err="1" smtClean="0"/>
              <a:t>valueFn</a:t>
            </a:r>
            <a:r>
              <a:rPr lang="en-AU" dirty="0"/>
              <a:t>, </a:t>
            </a:r>
            <a:r>
              <a:rPr lang="en-AU" dirty="0" err="1" smtClean="0"/>
              <a:t>errorFn</a:t>
            </a:r>
            <a:r>
              <a:rPr lang="en-AU" dirty="0" smtClean="0"/>
              <a:t>, </a:t>
            </a:r>
            <a:r>
              <a:rPr lang="en-AU" dirty="0" err="1" smtClean="0"/>
              <a:t>completionFn</a:t>
            </a:r>
            <a:r>
              <a:rPr lang="en-AU" dirty="0" smtClean="0"/>
              <a:t>);</a:t>
            </a:r>
          </a:p>
          <a:p>
            <a:r>
              <a:rPr lang="en-AU" dirty="0" smtClean="0"/>
              <a:t>let sub =  </a:t>
            </a:r>
            <a:r>
              <a:rPr lang="en-AU" dirty="0"/>
              <a:t>x().subscribe(</a:t>
            </a:r>
            <a:r>
              <a:rPr lang="en-AU" dirty="0" err="1"/>
              <a:t>valueFn</a:t>
            </a:r>
            <a:r>
              <a:rPr lang="en-AU" dirty="0"/>
              <a:t>, </a:t>
            </a:r>
            <a:r>
              <a:rPr lang="en-AU" dirty="0" err="1"/>
              <a:t>errorFn</a:t>
            </a:r>
            <a:r>
              <a:rPr lang="en-AU" dirty="0"/>
              <a:t>, </a:t>
            </a:r>
            <a:r>
              <a:rPr lang="en-AU" dirty="0" err="1"/>
              <a:t>completionFn</a:t>
            </a:r>
            <a:r>
              <a:rPr lang="en-AU" dirty="0" smtClean="0"/>
              <a:t>);</a:t>
            </a:r>
          </a:p>
          <a:p>
            <a:r>
              <a:rPr lang="en-AU" dirty="0" err="1"/>
              <a:t>s</a:t>
            </a:r>
            <a:r>
              <a:rPr lang="en-AU" dirty="0" err="1" smtClean="0"/>
              <a:t>ub.unsubscribe</a:t>
            </a:r>
            <a:r>
              <a:rPr lang="en-AU" dirty="0" smtClean="0"/>
              <a:t>()</a:t>
            </a:r>
            <a:endParaRPr lang="en-AU" dirty="0"/>
          </a:p>
          <a:p>
            <a:endParaRPr lang="en-AU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#Angular2 @</a:t>
            </a:r>
            <a:r>
              <a:rPr lang="en-AU" dirty="0" err="1"/>
              <a:t>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83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 smtClean="0"/>
              <a:t>Error </a:t>
            </a:r>
            <a:r>
              <a:rPr lang="en-AU" sz="4000" dirty="0"/>
              <a:t>handling - Kind of similar to promises</a:t>
            </a:r>
            <a:r>
              <a:rPr lang="en-AU" sz="4000" dirty="0" smtClean="0"/>
              <a:t>:</a:t>
            </a:r>
            <a:endParaRPr lang="en-AU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finally()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catch()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retry(3) – not in promises</a:t>
            </a:r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#Angular2 @</a:t>
            </a:r>
            <a:r>
              <a:rPr lang="en-AU" dirty="0" err="1"/>
              <a:t>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34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Duncan Hunter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sz="2000" dirty="0" smtClean="0"/>
              <a:t>       @</a:t>
            </a:r>
            <a:r>
              <a:rPr lang="en-AU" sz="2000" dirty="0" err="1" smtClean="0"/>
              <a:t>DuncHunter</a:t>
            </a:r>
            <a:endParaRPr lang="en-AU" sz="2000" dirty="0" smtClean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000" dirty="0" smtClean="0"/>
              <a:t>Software Architect</a:t>
            </a:r>
            <a:endParaRPr lang="en-AU" sz="2000" dirty="0" smtClean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AU" sz="2000" dirty="0" smtClean="0"/>
              <a:t>Focus on Angular and </a:t>
            </a:r>
            <a:r>
              <a:rPr lang="en-AU" sz="2000" dirty="0" err="1" smtClean="0"/>
              <a:t>TypeScript</a:t>
            </a:r>
            <a:r>
              <a:rPr lang="en-AU" sz="2000" dirty="0" smtClean="0"/>
              <a:t>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AU" sz="2000" dirty="0" smtClean="0"/>
              <a:t>Rock climber</a:t>
            </a:r>
          </a:p>
          <a:p>
            <a:pPr fontAlgn="base"/>
            <a:endParaRPr lang="en-AU" dirty="0" smtClean="0"/>
          </a:p>
          <a:p>
            <a:endParaRPr lang="en-AU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AU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AU" dirty="0" smtClean="0"/>
          </a:p>
          <a:p>
            <a:endParaRPr lang="en-AU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#Angular2 @</a:t>
            </a:r>
            <a:r>
              <a:rPr lang="en-AU" dirty="0" err="1"/>
              <a:t>DuncHunter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287" y="2300723"/>
            <a:ext cx="490372" cy="490372"/>
          </a:xfrm>
          <a:prstGeom prst="rect">
            <a:avLst/>
          </a:prstGeo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" r="58" b="20342"/>
          <a:stretch/>
        </p:blipFill>
        <p:spPr>
          <a:xfrm>
            <a:off x="0" y="66101"/>
            <a:ext cx="4751132" cy="6754831"/>
          </a:xfrm>
        </p:spPr>
      </p:pic>
    </p:spTree>
    <p:extLst>
      <p:ext uri="{BB962C8B-B14F-4D97-AF65-F5344CB8AC3E}">
        <p14:creationId xmlns:p14="http://schemas.microsoft.com/office/powerpoint/2010/main" val="32471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94825" y="-1794455"/>
            <a:ext cx="12323267" cy="6222332"/>
          </a:xfrm>
        </p:spPr>
        <p:txBody>
          <a:bodyPr>
            <a:normAutofit/>
          </a:bodyPr>
          <a:lstStyle/>
          <a:p>
            <a:r>
              <a:rPr lang="en-AU" sz="4800" dirty="0"/>
              <a:t>2</a:t>
            </a:r>
            <a:r>
              <a:rPr lang="en-AU" sz="4800" dirty="0" smtClean="0"/>
              <a:t>. Operators</a:t>
            </a:r>
            <a:endParaRPr lang="en-A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275907" y="3912781"/>
            <a:ext cx="45719" cy="45719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 rtlCol="0" anchor="ctr">
            <a:normAutofit fontScale="25000" lnSpcReduction="20000"/>
          </a:bodyPr>
          <a:lstStyle/>
          <a:p>
            <a:endParaRPr lang="en-AU" dirty="0" err="1" smtClean="0">
              <a:solidFill>
                <a:schemeClr val="bg1"/>
              </a:solidFill>
            </a:endParaRPr>
          </a:p>
        </p:txBody>
      </p:sp>
      <p:pic>
        <p:nvPicPr>
          <p:cNvPr id="6146" name="Picture 2" descr="https://cdn.auth0.com/blog/auth-observables/rxjs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336" y="2428484"/>
            <a:ext cx="2340287" cy="234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1"/>
    </mc:Choice>
    <mc:Fallback xmlns="">
      <p:transition spd="slow" advTm="34621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algn="ctr"/>
            <a:r>
              <a:rPr lang="en-AU" sz="4400" dirty="0" smtClean="0"/>
              <a:t>Operators will be your new </a:t>
            </a:r>
          </a:p>
          <a:p>
            <a:pPr algn="ctr"/>
            <a:r>
              <a:rPr lang="en-AU" sz="4400" dirty="0" smtClean="0"/>
              <a:t>“if” and “for loops”!</a:t>
            </a:r>
            <a:endParaRPr lang="en-AU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#Angular2 @DuncHunter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24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 smtClean="0"/>
              <a:t>The five main operators according to </a:t>
            </a:r>
            <a:r>
              <a:rPr lang="en-AU" sz="3600" dirty="0" err="1" smtClean="0"/>
              <a:t>J</a:t>
            </a:r>
            <a:r>
              <a:rPr lang="en-AU" sz="3600" dirty="0" err="1"/>
              <a:t>afar</a:t>
            </a:r>
            <a:r>
              <a:rPr lang="en-AU" sz="3600" dirty="0"/>
              <a:t> Husain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m</a:t>
            </a:r>
            <a:r>
              <a:rPr lang="en-AU" dirty="0" smtClean="0"/>
              <a:t>ap()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f</a:t>
            </a:r>
            <a:r>
              <a:rPr lang="en-AU" dirty="0" smtClean="0"/>
              <a:t>ilter()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err="1" smtClean="0"/>
              <a:t>concatAll</a:t>
            </a:r>
            <a:r>
              <a:rPr lang="en-AU" dirty="0" smtClean="0"/>
              <a:t>()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r</a:t>
            </a:r>
            <a:r>
              <a:rPr lang="en-AU" dirty="0" smtClean="0"/>
              <a:t>educe()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zip()</a:t>
            </a:r>
            <a:endParaRPr lang="en-AU" dirty="0"/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#Angular2 @</a:t>
            </a:r>
            <a:r>
              <a:rPr lang="en-AU" dirty="0" err="1"/>
              <a:t>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4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algn="ctr"/>
            <a:r>
              <a:rPr lang="en-AU" sz="4400" dirty="0" smtClean="0"/>
              <a:t>But it can be very confusing knowing which operator to use?</a:t>
            </a:r>
            <a:endParaRPr lang="en-AU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#Angular2 @DuncHunter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1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Example of observables and operators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Observable: </a:t>
            </a:r>
            <a:r>
              <a:rPr lang="en-AU" sz="2800" dirty="0">
                <a:hlinkClick r:id="rId3"/>
              </a:rPr>
              <a:t>https://</a:t>
            </a:r>
            <a:r>
              <a:rPr lang="en-AU" sz="2800" dirty="0" smtClean="0">
                <a:hlinkClick r:id="rId3"/>
              </a:rPr>
              <a:t>jsbin.com/fibewa/5/edit?js,console</a:t>
            </a:r>
            <a:endParaRPr lang="en-AU" sz="2800" dirty="0" smtClean="0"/>
          </a:p>
          <a:p>
            <a:r>
              <a:rPr lang="en-AU" sz="2800" dirty="0" smtClean="0"/>
              <a:t>Non </a:t>
            </a:r>
            <a:r>
              <a:rPr lang="en-AU" sz="2800" dirty="0" smtClean="0"/>
              <a:t>observable  </a:t>
            </a:r>
            <a:r>
              <a:rPr lang="en-AU" sz="2800" dirty="0" smtClean="0">
                <a:hlinkClick r:id="rId4"/>
              </a:rPr>
              <a:t>https</a:t>
            </a:r>
            <a:r>
              <a:rPr lang="en-AU" sz="2800" dirty="0">
                <a:hlinkClick r:id="rId4"/>
              </a:rPr>
              <a:t>://</a:t>
            </a:r>
            <a:r>
              <a:rPr lang="en-AU" sz="2800" dirty="0" smtClean="0">
                <a:hlinkClick r:id="rId4"/>
              </a:rPr>
              <a:t>jsbin.com/gotose/1/edit?js,console</a:t>
            </a:r>
            <a:endParaRPr lang="en-AU" sz="2800" dirty="0" smtClean="0"/>
          </a:p>
          <a:p>
            <a:r>
              <a:rPr lang="en-AU" sz="2800" dirty="0" smtClean="0"/>
              <a:t>Double click </a:t>
            </a:r>
            <a:r>
              <a:rPr lang="en-AU" sz="2800" dirty="0">
                <a:hlinkClick r:id="rId5"/>
              </a:rPr>
              <a:t>http://jsfiddle.net/staltz/4gGgs/27/</a:t>
            </a:r>
            <a:endParaRPr lang="en-AU" sz="2800" dirty="0"/>
          </a:p>
          <a:p>
            <a:endParaRPr lang="en-AU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#Angular2 @</a:t>
            </a:r>
            <a:r>
              <a:rPr lang="en-AU" dirty="0" err="1"/>
              <a:t>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8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Double click stream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43" y="2032687"/>
            <a:ext cx="9997782" cy="15816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#Angular2 @DuncHunter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72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Join the Conversation #DevSuperPowersIP @DuncHunter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648" y="244404"/>
            <a:ext cx="4207986" cy="59092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16" y="2332695"/>
            <a:ext cx="6851687" cy="108394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917092" y="871151"/>
            <a:ext cx="3534032" cy="1556952"/>
          </a:xfrm>
          <a:prstGeom prst="straightConnector1">
            <a:avLst/>
          </a:prstGeom>
          <a:ln w="57150">
            <a:solidFill>
              <a:srgbClr val="D84D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555259" y="2378676"/>
            <a:ext cx="939114" cy="321275"/>
          </a:xfrm>
          <a:prstGeom prst="straightConnector1">
            <a:avLst/>
          </a:prstGeom>
          <a:ln w="57150">
            <a:solidFill>
              <a:srgbClr val="D84D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214551" y="2952064"/>
            <a:ext cx="2279822" cy="1002098"/>
          </a:xfrm>
          <a:prstGeom prst="straightConnector1">
            <a:avLst/>
          </a:prstGeom>
          <a:ln w="57150">
            <a:solidFill>
              <a:srgbClr val="D84D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93856" y="3252073"/>
            <a:ext cx="2765792" cy="2327003"/>
          </a:xfrm>
          <a:prstGeom prst="straightConnector1">
            <a:avLst/>
          </a:prstGeom>
          <a:ln w="57150">
            <a:solidFill>
              <a:srgbClr val="D84D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647292" y="982362"/>
            <a:ext cx="4207986" cy="5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7702897" y="3033584"/>
            <a:ext cx="4207986" cy="3076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7746146" y="4479323"/>
            <a:ext cx="4207986" cy="1674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725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/>
              <a:t>elementAt</a:t>
            </a:r>
            <a:r>
              <a:rPr lang="en-US" sz="2800" dirty="0"/>
              <a:t>()</a:t>
            </a:r>
          </a:p>
          <a:p>
            <a:pPr marL="0" indent="0">
              <a:buNone/>
            </a:pPr>
            <a:r>
              <a:rPr lang="en-US" sz="2800" dirty="0" err="1"/>
              <a:t>toArray</a:t>
            </a:r>
            <a:r>
              <a:rPr lang="en-US" sz="2800" dirty="0"/>
              <a:t>()</a:t>
            </a:r>
          </a:p>
          <a:p>
            <a:pPr marL="0" indent="0">
              <a:buNone/>
            </a:pPr>
            <a:r>
              <a:rPr lang="en-US" sz="2800" dirty="0" err="1"/>
              <a:t>isEmpty</a:t>
            </a:r>
            <a:r>
              <a:rPr lang="en-US" sz="2800" dirty="0"/>
              <a:t>()</a:t>
            </a:r>
          </a:p>
          <a:p>
            <a:pPr marL="0" indent="0">
              <a:buNone/>
            </a:pPr>
            <a:r>
              <a:rPr lang="en-US" sz="2800" dirty="0"/>
              <a:t>take()</a:t>
            </a:r>
          </a:p>
          <a:p>
            <a:pPr marL="0" indent="0">
              <a:buNone/>
            </a:pPr>
            <a:r>
              <a:rPr lang="en-US" sz="2800" dirty="0"/>
              <a:t>skip()</a:t>
            </a:r>
          </a:p>
          <a:p>
            <a:pPr marL="0" indent="0">
              <a:buNone/>
            </a:pPr>
            <a:r>
              <a:rPr lang="en-US" sz="2800" dirty="0" err="1"/>
              <a:t>startWith</a:t>
            </a:r>
            <a:r>
              <a:rPr lang="en-US" sz="2800" dirty="0"/>
              <a:t>()</a:t>
            </a:r>
          </a:p>
          <a:p>
            <a:pPr marL="0" indent="0">
              <a:buNone/>
            </a:pPr>
            <a:r>
              <a:rPr lang="en-US" sz="2800" dirty="0"/>
              <a:t>and many more.....</a:t>
            </a:r>
            <a:endParaRPr lang="en-AU" sz="2800" dirty="0"/>
          </a:p>
          <a:p>
            <a:pPr marL="0" indent="0">
              <a:buNone/>
            </a:pPr>
            <a:endParaRPr lang="en-AU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map()</a:t>
            </a:r>
          </a:p>
          <a:p>
            <a:pPr marL="0" indent="0">
              <a:buNone/>
            </a:pPr>
            <a:r>
              <a:rPr lang="en-US" sz="2800" dirty="0"/>
              <a:t>filter()</a:t>
            </a:r>
          </a:p>
          <a:p>
            <a:pPr marL="0" indent="0">
              <a:buNone/>
            </a:pPr>
            <a:r>
              <a:rPr lang="en-US" sz="2800" dirty="0"/>
              <a:t>reduce()</a:t>
            </a:r>
          </a:p>
          <a:p>
            <a:pPr marL="0" indent="0">
              <a:buNone/>
            </a:pPr>
            <a:r>
              <a:rPr lang="en-US" sz="2800" dirty="0"/>
              <a:t>first()</a:t>
            </a:r>
          </a:p>
          <a:p>
            <a:pPr marL="0" indent="0">
              <a:buNone/>
            </a:pPr>
            <a:r>
              <a:rPr lang="en-US" sz="2800" dirty="0"/>
              <a:t>last()</a:t>
            </a:r>
          </a:p>
          <a:p>
            <a:pPr marL="0" indent="0">
              <a:buNone/>
            </a:pPr>
            <a:r>
              <a:rPr lang="en-US" sz="2800" dirty="0"/>
              <a:t>single</a:t>
            </a:r>
            <a:r>
              <a:rPr lang="en-US" sz="2800" dirty="0" smtClean="0"/>
              <a:t>()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#Angular2 @</a:t>
            </a:r>
            <a:r>
              <a:rPr lang="en-AU" dirty="0" err="1" smtClean="0"/>
              <a:t>DuncHunter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Simple operators</a:t>
            </a:r>
          </a:p>
        </p:txBody>
      </p:sp>
    </p:spTree>
    <p:extLst>
      <p:ext uri="{BB962C8B-B14F-4D97-AF65-F5344CB8AC3E}">
        <p14:creationId xmlns:p14="http://schemas.microsoft.com/office/powerpoint/2010/main" val="212292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 smtClean="0"/>
              <a:t>combineLatest</a:t>
            </a:r>
            <a:r>
              <a:rPr lang="en-US" sz="3200" dirty="0" smtClean="0"/>
              <a:t>()</a:t>
            </a:r>
            <a:endParaRPr lang="en-US" sz="3200" dirty="0"/>
          </a:p>
          <a:p>
            <a:pPr marL="0" indent="0">
              <a:buNone/>
            </a:pPr>
            <a:r>
              <a:rPr lang="en-US" sz="3200" dirty="0" err="1" smtClean="0"/>
              <a:t>withLatestFrom</a:t>
            </a:r>
            <a:r>
              <a:rPr lang="en-US" sz="3200" dirty="0" smtClean="0"/>
              <a:t>()</a:t>
            </a: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z</a:t>
            </a:r>
            <a:r>
              <a:rPr lang="en-US" sz="3200" dirty="0" err="1" smtClean="0"/>
              <a:t>ipp</a:t>
            </a:r>
            <a:r>
              <a:rPr lang="en-US" sz="3200" dirty="0" smtClean="0"/>
              <a:t>()</a:t>
            </a:r>
            <a:endParaRPr lang="en-US" sz="3200" dirty="0"/>
          </a:p>
          <a:p>
            <a:pPr marL="0" indent="0">
              <a:buNone/>
            </a:pPr>
            <a:r>
              <a:rPr lang="en-US" sz="3200" dirty="0" err="1" smtClean="0"/>
              <a:t>forkJoin</a:t>
            </a:r>
            <a:r>
              <a:rPr lang="en-US" sz="3200" dirty="0" smtClean="0"/>
              <a:t>()</a:t>
            </a: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expand()</a:t>
            </a:r>
            <a:endParaRPr lang="en-AU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</a:t>
            </a:r>
            <a:r>
              <a:rPr lang="en-US" sz="3200" dirty="0" smtClean="0"/>
              <a:t>erge()</a:t>
            </a:r>
            <a:endParaRPr lang="en-US" sz="3200" dirty="0"/>
          </a:p>
          <a:p>
            <a:pPr marL="0" indent="0">
              <a:buNone/>
            </a:pPr>
            <a:r>
              <a:rPr lang="en-US" sz="3200" dirty="0" err="1" smtClean="0"/>
              <a:t>mergeMap</a:t>
            </a:r>
            <a:r>
              <a:rPr lang="en-US" sz="3200" dirty="0" smtClean="0"/>
              <a:t>()</a:t>
            </a: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c</a:t>
            </a:r>
            <a:r>
              <a:rPr lang="en-US" sz="3200" dirty="0" err="1" smtClean="0"/>
              <a:t>oncat</a:t>
            </a:r>
            <a:r>
              <a:rPr lang="en-US" sz="3200" dirty="0" smtClean="0"/>
              <a:t>()</a:t>
            </a:r>
            <a:endParaRPr lang="en-US" sz="3200" dirty="0"/>
          </a:p>
          <a:p>
            <a:pPr marL="0" indent="0">
              <a:buNone/>
            </a:pPr>
            <a:r>
              <a:rPr lang="en-US" sz="3200" dirty="0" err="1" smtClean="0"/>
              <a:t>concatMap</a:t>
            </a:r>
            <a:r>
              <a:rPr lang="en-US" sz="3200" dirty="0" smtClean="0"/>
              <a:t>()</a:t>
            </a: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switch()</a:t>
            </a:r>
            <a:endParaRPr lang="en-US" sz="3200" dirty="0"/>
          </a:p>
          <a:p>
            <a:pPr marL="0" indent="0">
              <a:buNone/>
            </a:pPr>
            <a:r>
              <a:rPr lang="en-US" sz="3200" dirty="0" err="1" smtClean="0"/>
              <a:t>switchMap</a:t>
            </a:r>
            <a:r>
              <a:rPr lang="en-US" sz="3200" dirty="0" smtClean="0"/>
              <a:t>()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#Angular2 @</a:t>
            </a:r>
            <a:r>
              <a:rPr lang="en-AU" dirty="0" err="1" smtClean="0"/>
              <a:t>DuncHunter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Merging and </a:t>
            </a:r>
            <a:r>
              <a:rPr lang="en-AU" dirty="0" err="1"/>
              <a:t>joinging</a:t>
            </a:r>
            <a:r>
              <a:rPr lang="en-AU" dirty="0"/>
              <a:t> </a:t>
            </a:r>
            <a:r>
              <a:rPr lang="en-AU" dirty="0" smtClean="0"/>
              <a:t>operators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312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Buffering </a:t>
            </a:r>
            <a:r>
              <a:rPr lang="en-US" dirty="0" smtClean="0"/>
              <a:t>operators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buffer()</a:t>
            </a:r>
            <a:endParaRPr lang="en-US" dirty="0"/>
          </a:p>
          <a:p>
            <a:r>
              <a:rPr lang="en-US" dirty="0" smtClean="0"/>
              <a:t>throttle()</a:t>
            </a:r>
            <a:endParaRPr lang="en-US" dirty="0"/>
          </a:p>
          <a:p>
            <a:r>
              <a:rPr lang="en-US" dirty="0" err="1" smtClean="0"/>
              <a:t>debounce</a:t>
            </a:r>
            <a:r>
              <a:rPr lang="en-US" dirty="0" smtClean="0"/>
              <a:t>()</a:t>
            </a:r>
            <a:endParaRPr lang="en-US" dirty="0"/>
          </a:p>
          <a:p>
            <a:r>
              <a:rPr lang="en-US" dirty="0" smtClean="0"/>
              <a:t>sample()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#Angular2 @DuncHunter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15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xfrm>
            <a:off x="4320" y="54592"/>
            <a:ext cx="12192000" cy="68034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503392" y="3620574"/>
            <a:ext cx="6692928" cy="729970"/>
          </a:xfrm>
        </p:spPr>
        <p:txBody>
          <a:bodyPr/>
          <a:lstStyle/>
          <a:p>
            <a:r>
              <a:rPr lang="en-AU" dirty="0"/>
              <a:t>5. </a:t>
            </a:r>
            <a:r>
              <a:rPr lang="en-AU" dirty="0" smtClean="0"/>
              <a:t>More information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505815" y="1216791"/>
            <a:ext cx="6692928" cy="729970"/>
          </a:xfrm>
        </p:spPr>
        <p:txBody>
          <a:bodyPr/>
          <a:lstStyle/>
          <a:p>
            <a:r>
              <a:rPr lang="en-AU" dirty="0" smtClean="0"/>
              <a:t>2. </a:t>
            </a:r>
            <a:r>
              <a:rPr lang="en-AU" dirty="0"/>
              <a:t>O</a:t>
            </a:r>
            <a:r>
              <a:rPr lang="en-AU" dirty="0" smtClean="0"/>
              <a:t>perators</a:t>
            </a:r>
            <a:endParaRPr lang="en-US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490735" y="417115"/>
            <a:ext cx="6693615" cy="729504"/>
          </a:xfrm>
        </p:spPr>
        <p:txBody>
          <a:bodyPr/>
          <a:lstStyle/>
          <a:p>
            <a:r>
              <a:rPr lang="en-AU" dirty="0" smtClean="0"/>
              <a:t>1. What are observables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505128" y="2010845"/>
            <a:ext cx="6693615" cy="729504"/>
          </a:xfrm>
        </p:spPr>
        <p:txBody>
          <a:bodyPr/>
          <a:lstStyle/>
          <a:p>
            <a:r>
              <a:rPr lang="en-AU" dirty="0" smtClean="0"/>
              <a:t>3. How to use Observables with Angular 2 http module</a:t>
            </a:r>
            <a:endParaRPr lang="en-US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505128" y="2810390"/>
            <a:ext cx="6693615" cy="729504"/>
          </a:xfrm>
        </p:spPr>
        <p:txBody>
          <a:bodyPr/>
          <a:lstStyle/>
          <a:p>
            <a:r>
              <a:rPr lang="en-AU" dirty="0" smtClean="0"/>
              <a:t>4. Advanced example with </a:t>
            </a:r>
            <a:r>
              <a:rPr lang="en-AU" dirty="0" err="1" smtClean="0"/>
              <a:t>typeahead</a:t>
            </a:r>
            <a:r>
              <a:rPr lang="en-AU" dirty="0" smtClean="0"/>
              <a:t> and </a:t>
            </a:r>
            <a:r>
              <a:rPr lang="en-AU" dirty="0" err="1" smtClean="0"/>
              <a:t>websockets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 animBg="1"/>
      <p:bldP spid="7" grpId="0" build="p" animBg="1"/>
      <p:bldP spid="9" grpId="0" uiExpand="1" build="p" animBg="1"/>
      <p:bldP spid="10" grpId="0" uiExpand="1" build="p" animBg="1"/>
      <p:bldP spid="11" grpId="0" uiExpand="1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#Angular2 @DuncHunter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850"/>
            <a:ext cx="12287421" cy="929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9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19" y="284205"/>
            <a:ext cx="11748123" cy="2205681"/>
          </a:xfrm>
        </p:spPr>
        <p:txBody>
          <a:bodyPr>
            <a:normAutofit fontScale="90000"/>
          </a:bodyPr>
          <a:lstStyle/>
          <a:p>
            <a:r>
              <a:rPr lang="en-AU" sz="4800" dirty="0" smtClean="0"/>
              <a:t>3 and 4</a:t>
            </a:r>
            <a:br>
              <a:rPr lang="en-AU" sz="4800" dirty="0" smtClean="0"/>
            </a:br>
            <a:r>
              <a:rPr lang="en-AU" sz="4800" dirty="0" smtClean="0"/>
              <a:t>Angular2 Http module</a:t>
            </a:r>
            <a:br>
              <a:rPr lang="en-AU" sz="4800" dirty="0" smtClean="0"/>
            </a:br>
            <a:r>
              <a:rPr lang="en-AU" sz="4800" dirty="0" err="1" smtClean="0"/>
              <a:t>Typeahead</a:t>
            </a:r>
            <a:r>
              <a:rPr lang="en-AU" sz="4800" dirty="0" smtClean="0"/>
              <a:t> example</a:t>
            </a:r>
            <a:endParaRPr lang="en-A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275907" y="3912781"/>
            <a:ext cx="45719" cy="45719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 rtlCol="0" anchor="ctr">
            <a:normAutofit fontScale="25000" lnSpcReduction="20000"/>
          </a:bodyPr>
          <a:lstStyle/>
          <a:p>
            <a:endParaRPr lang="en-AU" dirty="0" err="1" smtClean="0">
              <a:solidFill>
                <a:schemeClr val="bg1"/>
              </a:solidFill>
            </a:endParaRPr>
          </a:p>
        </p:txBody>
      </p:sp>
      <p:pic>
        <p:nvPicPr>
          <p:cNvPr id="6146" name="Picture 2" descr="https://cdn.auth0.com/blog/auth-observables/rxjs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336" y="2428484"/>
            <a:ext cx="2340287" cy="234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571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1"/>
    </mc:Choice>
    <mc:Fallback xmlns="">
      <p:transition spd="slow" advTm="34621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Code walk through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AU" dirty="0"/>
              <a:t>Angular2 http module</a:t>
            </a:r>
          </a:p>
          <a:p>
            <a:pPr marL="742950" indent="-742950">
              <a:buFont typeface="+mj-lt"/>
              <a:buAutoNum type="arabicPeriod"/>
            </a:pPr>
            <a:r>
              <a:rPr lang="en-AU" dirty="0" err="1"/>
              <a:t>Typeahead</a:t>
            </a:r>
            <a:endParaRPr lang="en-AU" dirty="0"/>
          </a:p>
          <a:p>
            <a:pPr marL="742950" indent="-742950">
              <a:buFont typeface="+mj-lt"/>
              <a:buAutoNum type="arabicPeriod"/>
            </a:pPr>
            <a:r>
              <a:rPr lang="en-AU" dirty="0" err="1"/>
              <a:t>Stockticker</a:t>
            </a:r>
            <a:endParaRPr lang="en-AU" dirty="0"/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#Angular2 @DuncHunter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0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 smtClean="0"/>
              <a:t>Join the Conversation #Angular2 @</a:t>
            </a:r>
            <a:r>
              <a:rPr lang="en-AU" dirty="0" err="1" smtClean="0"/>
              <a:t>DuncHunter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63"/>
            <a:ext cx="12325865" cy="62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6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Join the Conversation #DevSuperPowersIP @DuncHunter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46" y="107047"/>
            <a:ext cx="10918571" cy="682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6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19" y="284205"/>
            <a:ext cx="11748123" cy="2205681"/>
          </a:xfrm>
        </p:spPr>
        <p:txBody>
          <a:bodyPr>
            <a:normAutofit/>
          </a:bodyPr>
          <a:lstStyle/>
          <a:p>
            <a:r>
              <a:rPr lang="en-AU" sz="4800" dirty="0"/>
              <a:t>5</a:t>
            </a:r>
            <a:r>
              <a:rPr lang="en-AU" sz="4800" dirty="0" smtClean="0"/>
              <a:t> Resources</a:t>
            </a:r>
            <a:endParaRPr lang="en-A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275907" y="3912781"/>
            <a:ext cx="45719" cy="45719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 rtlCol="0" anchor="ctr">
            <a:normAutofit fontScale="25000" lnSpcReduction="20000"/>
          </a:bodyPr>
          <a:lstStyle/>
          <a:p>
            <a:endParaRPr lang="en-AU" dirty="0" err="1" smtClean="0">
              <a:solidFill>
                <a:schemeClr val="bg1"/>
              </a:solidFill>
            </a:endParaRPr>
          </a:p>
        </p:txBody>
      </p:sp>
      <p:pic>
        <p:nvPicPr>
          <p:cNvPr id="6146" name="Picture 2" descr="https://cdn.auth0.com/blog/auth-observables/rxjs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336" y="2428484"/>
            <a:ext cx="2340287" cy="234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54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1"/>
    </mc:Choice>
    <mc:Fallback xmlns="">
      <p:transition spd="slow" advTm="34621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Resources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 smtClean="0"/>
              <a:t>egghead.io </a:t>
            </a:r>
            <a:r>
              <a:rPr lang="en-AU" b="1" dirty="0" smtClean="0">
                <a:hlinkClick r:id="rId2"/>
              </a:rPr>
              <a:t>https</a:t>
            </a:r>
            <a:r>
              <a:rPr lang="en-AU" b="1" dirty="0">
                <a:hlinkClick r:id="rId2"/>
              </a:rPr>
              <a:t>://</a:t>
            </a:r>
            <a:r>
              <a:rPr lang="en-AU" b="1" dirty="0" smtClean="0">
                <a:hlinkClick r:id="rId2"/>
              </a:rPr>
              <a:t>egghead.io/technologies/rx</a:t>
            </a:r>
            <a:endParaRPr lang="en-AU" b="1" dirty="0" smtClean="0"/>
          </a:p>
          <a:p>
            <a:pPr marL="457200" indent="-457200" fontAlgn="t">
              <a:buFont typeface="Arial" panose="020B0604020202020204" pitchFamily="34" charset="0"/>
              <a:buChar char="•"/>
            </a:pPr>
            <a:r>
              <a:rPr lang="en-AU" b="1" dirty="0" err="1"/>
              <a:t>RxJS</a:t>
            </a:r>
            <a:r>
              <a:rPr lang="en-AU" b="1" dirty="0"/>
              <a:t> In-Depth – Ben </a:t>
            </a:r>
            <a:r>
              <a:rPr lang="en-AU" b="1" dirty="0" err="1" smtClean="0"/>
              <a:t>Lesh</a:t>
            </a:r>
            <a:r>
              <a:rPr lang="en-AU" b="1" dirty="0"/>
              <a:t>  </a:t>
            </a:r>
            <a:r>
              <a:rPr lang="en-AU" b="1" dirty="0">
                <a:hlinkClick r:id="rId3"/>
              </a:rPr>
              <a:t>https://</a:t>
            </a:r>
            <a:r>
              <a:rPr lang="en-AU" b="1" dirty="0" smtClean="0">
                <a:hlinkClick r:id="rId3"/>
              </a:rPr>
              <a:t>www.youtube.com/watch?v=KOOT7BArVHQ</a:t>
            </a:r>
            <a:endParaRPr lang="en-AU" b="1" dirty="0"/>
          </a:p>
          <a:p>
            <a:pPr marL="457200" indent="-457200" fontAlgn="t">
              <a:buFont typeface="Arial" panose="020B0604020202020204" pitchFamily="34" charset="0"/>
              <a:buChar char="•"/>
            </a:pPr>
            <a:r>
              <a:rPr lang="en-US" b="1" dirty="0" smtClean="0"/>
              <a:t>Angular </a:t>
            </a:r>
            <a:r>
              <a:rPr lang="en-US" b="1" dirty="0"/>
              <a:t>2 Data Flow – Jeff Cross, Rob </a:t>
            </a:r>
            <a:r>
              <a:rPr lang="en-US" b="1" dirty="0" err="1"/>
              <a:t>Wormald</a:t>
            </a:r>
            <a:r>
              <a:rPr lang="en-US" b="1" dirty="0"/>
              <a:t> and Alex </a:t>
            </a:r>
            <a:r>
              <a:rPr lang="en-US" b="1" dirty="0" err="1" smtClean="0"/>
              <a:t>Rickabaugh</a:t>
            </a:r>
            <a:r>
              <a:rPr lang="en-US" b="1" dirty="0"/>
              <a:t> </a:t>
            </a:r>
            <a:r>
              <a:rPr lang="en-US" b="1" dirty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www.youtube.com/watch?v=bVI5gGTEQ_U</a:t>
            </a:r>
            <a:r>
              <a:rPr lang="en-US" b="1" dirty="0"/>
              <a:t> </a:t>
            </a:r>
            <a:endParaRPr lang="en-US" b="1" dirty="0" smtClean="0"/>
          </a:p>
          <a:p>
            <a:pPr marL="457200" indent="-457200" fontAlgn="t">
              <a:buFont typeface="Arial" panose="020B0604020202020204" pitchFamily="34" charset="0"/>
              <a:buChar char="•"/>
            </a:pPr>
            <a:r>
              <a:rPr lang="en-US" b="1" dirty="0" smtClean="0"/>
              <a:t>The </a:t>
            </a:r>
            <a:r>
              <a:rPr lang="en-US" b="1" dirty="0"/>
              <a:t>introduction to Reactive Programming you've been missing </a:t>
            </a:r>
            <a:r>
              <a:rPr lang="en-US" b="1" dirty="0">
                <a:hlinkClick r:id="rId5"/>
              </a:rPr>
              <a:t>https://</a:t>
            </a:r>
            <a:r>
              <a:rPr lang="en-US" b="1" dirty="0" smtClean="0">
                <a:hlinkClick r:id="rId5"/>
              </a:rPr>
              <a:t>gist.github.com/staltz/868e7e9bc2a7b8c1f754</a:t>
            </a:r>
            <a:endParaRPr lang="en-US" b="1" dirty="0" smtClean="0"/>
          </a:p>
          <a:p>
            <a:pPr marL="457200" indent="-457200" fontAlgn="t">
              <a:buFont typeface="Arial" panose="020B0604020202020204" pitchFamily="34" charset="0"/>
              <a:buChar char="•"/>
            </a:pPr>
            <a:r>
              <a:rPr lang="en-US" b="1" dirty="0" smtClean="0"/>
              <a:t>Angular </a:t>
            </a:r>
            <a:r>
              <a:rPr lang="en-US" b="1" dirty="0"/>
              <a:t>2 music store by SSW </a:t>
            </a:r>
            <a:r>
              <a:rPr lang="en-US" b="1" dirty="0">
                <a:hlinkClick r:id="rId6"/>
              </a:rPr>
              <a:t>https://</a:t>
            </a:r>
            <a:r>
              <a:rPr lang="en-US" b="1" dirty="0" smtClean="0">
                <a:hlinkClick r:id="rId6"/>
              </a:rPr>
              <a:t>github.com/SSWConsulting/musicstore-ui-angular2-dotnet</a:t>
            </a:r>
            <a:endParaRPr lang="en-US" b="1" dirty="0" smtClean="0"/>
          </a:p>
          <a:p>
            <a:pPr marL="457200" indent="-457200" fontAlgn="t">
              <a:buFont typeface="Arial" panose="020B0604020202020204" pitchFamily="34" charset="0"/>
              <a:buChar char="•"/>
            </a:pPr>
            <a:endParaRPr lang="en-AU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#Angular2 @DuncHunter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3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4190" y="26704"/>
            <a:ext cx="14370266" cy="683129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#DevSuperPowers @DuncHunter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8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Join the Conversation #DevSuperPowersIP @DuncHunter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454"/>
          <a:stretch/>
        </p:blipFill>
        <p:spPr>
          <a:xfrm>
            <a:off x="0" y="43544"/>
            <a:ext cx="12268200" cy="654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8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smtClean="0"/>
              <a:t>Join the Conversation #Angular2 @DuncHunter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82"/>
            <a:ext cx="12313510" cy="584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5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Slides are online here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http://bit.ly/angular2observables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#Angular2 @DuncHunter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4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 smtClean="0"/>
              <a:t>Join the Conversation #Angular2 @</a:t>
            </a:r>
            <a:r>
              <a:rPr lang="en-AU" dirty="0" err="1" smtClean="0"/>
              <a:t>DuncHunter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63"/>
            <a:ext cx="12325865" cy="62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4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Thank you</a:t>
            </a:r>
            <a:r>
              <a:rPr lang="en-AU" sz="4000" dirty="0" smtClean="0"/>
              <a:t>!</a:t>
            </a:r>
            <a:br>
              <a:rPr lang="en-AU" sz="4000" dirty="0" smtClean="0"/>
            </a:br>
            <a:r>
              <a:rPr lang="en-AU" sz="4000" dirty="0" smtClean="0"/>
              <a:t>duncanhunter@ssw.com.au</a:t>
            </a: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sz="2000" dirty="0">
                <a:hlinkClick r:id="rId3"/>
              </a:rPr>
              <a:t>info@ssw.com.au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www.ssw.com.au</a:t>
            </a:r>
            <a:r>
              <a:rPr lang="en-AU" sz="1800" dirty="0"/>
              <a:t/>
            </a:r>
            <a:br>
              <a:rPr lang="en-AU" sz="1800" dirty="0"/>
            </a:br>
            <a:r>
              <a:rPr lang="en-AU" sz="1600" dirty="0"/>
              <a:t>Sydney | Melbourne | Brisbane | </a:t>
            </a:r>
            <a:r>
              <a:rPr lang="en-AU" sz="1600" dirty="0" smtClean="0"/>
              <a:t>Adelaide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1948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2047899"/>
            <a:ext cx="10686196" cy="132172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Who is familiar with Promises </a:t>
            </a:r>
            <a:r>
              <a:rPr lang="en-AU" dirty="0"/>
              <a:t>in angular</a:t>
            </a:r>
            <a:r>
              <a:rPr lang="en-AU" dirty="0" smtClean="0"/>
              <a:t>?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#Angular2 @DuncHunter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231" y="3491311"/>
            <a:ext cx="6681590" cy="22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3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2047899"/>
            <a:ext cx="10686196" cy="1321720"/>
          </a:xfrm>
        </p:spPr>
        <p:txBody>
          <a:bodyPr/>
          <a:lstStyle/>
          <a:p>
            <a:r>
              <a:rPr lang="en-AU" dirty="0" smtClean="0"/>
              <a:t>Who is using </a:t>
            </a:r>
            <a:r>
              <a:rPr lang="en-AU" dirty="0" err="1" smtClean="0"/>
              <a:t>RxJS</a:t>
            </a:r>
            <a:r>
              <a:rPr lang="en-AU" dirty="0" smtClean="0"/>
              <a:t>?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#Angular2 @DuncHunter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15662"/>
            <a:ext cx="10686196" cy="1321720"/>
          </a:xfrm>
        </p:spPr>
        <p:txBody>
          <a:bodyPr/>
          <a:lstStyle/>
          <a:p>
            <a:r>
              <a:rPr lang="en-AU" dirty="0" smtClean="0"/>
              <a:t>Who is using </a:t>
            </a:r>
            <a:r>
              <a:rPr lang="en-AU" dirty="0" err="1" smtClean="0"/>
              <a:t>lodash</a:t>
            </a:r>
            <a:r>
              <a:rPr lang="en-AU" dirty="0" smtClean="0"/>
              <a:t>?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#Angular2 @DuncHunter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8" y="2243035"/>
            <a:ext cx="12148752" cy="38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8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94825" y="-1794455"/>
            <a:ext cx="12323267" cy="6222332"/>
          </a:xfrm>
        </p:spPr>
        <p:txBody>
          <a:bodyPr>
            <a:normAutofit/>
          </a:bodyPr>
          <a:lstStyle/>
          <a:p>
            <a:r>
              <a:rPr lang="en-AU" sz="4800" dirty="0" smtClean="0"/>
              <a:t>1. What are Observables?</a:t>
            </a:r>
            <a:endParaRPr lang="en-A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275907" y="3912781"/>
            <a:ext cx="45719" cy="45719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 rtlCol="0" anchor="ctr">
            <a:normAutofit fontScale="25000" lnSpcReduction="20000"/>
          </a:bodyPr>
          <a:lstStyle/>
          <a:p>
            <a:endParaRPr lang="en-AU" dirty="0" err="1" smtClean="0">
              <a:solidFill>
                <a:schemeClr val="bg1"/>
              </a:solidFill>
            </a:endParaRPr>
          </a:p>
        </p:txBody>
      </p:sp>
      <p:pic>
        <p:nvPicPr>
          <p:cNvPr id="6146" name="Picture 2" descr="https://cdn.auth0.com/blog/auth-observables/rxjs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336" y="2428484"/>
            <a:ext cx="2340287" cy="234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25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1"/>
    </mc:Choice>
    <mc:Fallback xmlns="">
      <p:transition spd="slow" advTm="3462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8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8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8|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8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8|1.3"/>
</p:tagLst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30424534-9333-42CF-B01B-BE188180668E}" vid="{9E51061D-7AED-4FE8-A6D3-D66720DE85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5FE1013327E3449BF9566E343FFAA1" ma:contentTypeVersion="1" ma:contentTypeDescription="Create a new document." ma:contentTypeScope="" ma:versionID="d550274679fed6cb826066f0bea45379">
  <xsd:schema xmlns:xsd="http://www.w3.org/2001/XMLSchema" xmlns:xs="http://www.w3.org/2001/XMLSchema" xmlns:p="http://schemas.microsoft.com/office/2006/metadata/properties" xmlns:ns2="b7f89264-0a68-447c-92c5-3912fcdf2a13" targetNamespace="http://schemas.microsoft.com/office/2006/metadata/properties" ma:root="true" ma:fieldsID="b9e5e8504c03d131c27cbd09568cfb5c" ns2:_="">
    <xsd:import namespace="b7f89264-0a68-447c-92c5-3912fcdf2a1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f89264-0a68-447c-92c5-3912fcdf2a1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4B2C1D-6224-4E78-A401-3EFC182052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1AE266-5ABF-468A-8F4A-D20FD1919EBF}">
  <ds:schemaRefs>
    <ds:schemaRef ds:uri="http://purl.org/dc/terms/"/>
    <ds:schemaRef ds:uri="b7f89264-0a68-447c-92c5-3912fcdf2a13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0227E6D-FB15-4979-BEB3-3188EAA10AF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A48922C6-851A-4D42-A513-94D48AB6E3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f89264-0a68-447c-92c5-3912fcdf2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15863</TotalTime>
  <Words>1396</Words>
  <Application>Microsoft Office PowerPoint</Application>
  <PresentationFormat>Widescreen</PresentationFormat>
  <Paragraphs>213</Paragraphs>
  <Slides>51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Open Sans Light</vt:lpstr>
      <vt:lpstr>Calibri</vt:lpstr>
      <vt:lpstr>Arial</vt:lpstr>
      <vt:lpstr>Wingdings</vt:lpstr>
      <vt:lpstr>SSW-White</vt:lpstr>
      <vt:lpstr>PowerPoint Presentation</vt:lpstr>
      <vt:lpstr>Write sexier code with RxJS</vt:lpstr>
      <vt:lpstr>Duncan Hunter</vt:lpstr>
      <vt:lpstr>Agenda</vt:lpstr>
      <vt:lpstr>Slides are online here</vt:lpstr>
      <vt:lpstr>Who is familiar with Promises in angular?</vt:lpstr>
      <vt:lpstr>Who is using RxJS?</vt:lpstr>
      <vt:lpstr>Who is using lodash?</vt:lpstr>
      <vt:lpstr>1. What are Observables?</vt:lpstr>
      <vt:lpstr>Observables are like a promise except they can take many values over time.</vt:lpstr>
      <vt:lpstr>Just like .then()  You can call .subscribe() </vt:lpstr>
      <vt:lpstr> You can call perform operations on the values returned from .subscribe()  </vt:lpstr>
      <vt:lpstr>Angular 2 will have observables  using Rx.JS</vt:lpstr>
      <vt:lpstr>PowerPoint Presentation</vt:lpstr>
      <vt:lpstr>PowerPoint Presentation</vt:lpstr>
      <vt:lpstr>RxJS it is a different way of thinking about things and it will take time to adapt</vt:lpstr>
      <vt:lpstr>PowerPoint Presentation</vt:lpstr>
      <vt:lpstr>PowerPoint Presentation</vt:lpstr>
      <vt:lpstr>RxJS you work with streams of data</vt:lpstr>
      <vt:lpstr>PowerPoint Presentation</vt:lpstr>
      <vt:lpstr>“Observables are like lodash for async”</vt:lpstr>
      <vt:lpstr>Without lodash I felt like….</vt:lpstr>
      <vt:lpstr>With lodash I felt like….</vt:lpstr>
      <vt:lpstr>With RxJS I feel like….</vt:lpstr>
      <vt:lpstr>And sometimes with RxJS I feel like this…</vt:lpstr>
      <vt:lpstr>Why not promises</vt:lpstr>
      <vt:lpstr>Why observables not promises</vt:lpstr>
      <vt:lpstr>.subscribe()</vt:lpstr>
      <vt:lpstr>Error handling - Kind of similar to promises:</vt:lpstr>
      <vt:lpstr>2. Operators</vt:lpstr>
      <vt:lpstr>PowerPoint Presentation</vt:lpstr>
      <vt:lpstr>The five main operators according to Jafar Husain</vt:lpstr>
      <vt:lpstr>PowerPoint Presentation</vt:lpstr>
      <vt:lpstr>Example of observables and operators</vt:lpstr>
      <vt:lpstr>Double click stream</vt:lpstr>
      <vt:lpstr>PowerPoint Presentation</vt:lpstr>
      <vt:lpstr>Simple operators</vt:lpstr>
      <vt:lpstr>Merging and joinging operators</vt:lpstr>
      <vt:lpstr>Buffering operators</vt:lpstr>
      <vt:lpstr>PowerPoint Presentation</vt:lpstr>
      <vt:lpstr>3 and 4 Angular2 Http module Typeahead example</vt:lpstr>
      <vt:lpstr>Code walk through</vt:lpstr>
      <vt:lpstr>PowerPoint Presentation</vt:lpstr>
      <vt:lpstr>PowerPoint Presentation</vt:lpstr>
      <vt:lpstr>5 Resources</vt:lpstr>
      <vt:lpstr>Resources</vt:lpstr>
      <vt:lpstr>PowerPoint Presentation</vt:lpstr>
      <vt:lpstr>PowerPoint Presentation</vt:lpstr>
      <vt:lpstr>PowerPoint Presentation</vt:lpstr>
      <vt:lpstr>PowerPoint Presentation</vt:lpstr>
      <vt:lpstr>Thank you! duncanhunter@ssw.com.au   info@ssw.com.au www.ssw.com.au Sydney | Melbourne | Brisbane | Adelaide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Duncan Hunter</dc:creator>
  <cp:keywords>template, ssw, blank</cp:keywords>
  <cp:lastModifiedBy>Duncan Hunter</cp:lastModifiedBy>
  <cp:revision>613</cp:revision>
  <dcterms:created xsi:type="dcterms:W3CDTF">2015-05-03T02:35:54Z</dcterms:created>
  <dcterms:modified xsi:type="dcterms:W3CDTF">2015-12-02T12:00:23Z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0x010100B05FE1013327E3449BF9566E343FFAA1</vt:lpwstr>
  </property>
  <property fmtid="{D5CDD505-2E9C-101B-9397-08002B2CF9AE}" pid="4" name="Tfs.LastKnownPath">
    <vt:lpwstr>https://d.docs.live.net/9d32a2f0737b44d3/SSW/Angular%202%20and%20ASP.NET%20MVC%206%20in%20Visual%20Studio%202015%20JumpStart/Presentations/AngularSuperPowers-Observables_v3.pptx</vt:lpwstr>
  </property>
</Properties>
</file>